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9" r:id="rId5"/>
    <p:sldId id="261" r:id="rId6"/>
    <p:sldId id="270" r:id="rId7"/>
    <p:sldId id="262" r:id="rId8"/>
    <p:sldId id="263" r:id="rId9"/>
    <p:sldId id="264" r:id="rId10"/>
    <p:sldId id="265" r:id="rId11"/>
    <p:sldId id="271" r:id="rId12"/>
    <p:sldId id="260" r:id="rId13"/>
  </p:sldIdLst>
  <p:sldSz cx="12192000" cy="6858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arlow Medium" panose="00000600000000000000" pitchFamily="2" charset="0"/>
      <p:regular r:id="rId19"/>
      <p:bold r:id="rId20"/>
      <p:italic r:id="rId21"/>
      <p:bold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Lucida Sans Typewriter" panose="020B0509030504030204" pitchFamily="49" charset="0"/>
      <p:regular r:id="rId33"/>
      <p:bold r:id="rId34"/>
      <p:italic r:id="rId35"/>
      <p:boldItalic r:id="rId36"/>
    </p:embeddedFont>
    <p:embeddedFont>
      <p:font typeface="Oswald" panose="000005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RLi/8HwKkG/JJ+ffryk1Rp7A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83C32-250E-4A0D-9892-5563257DB068}">
  <a:tblStyle styleId="{F9983C32-250E-4A0D-9892-5563257DB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57871-2B1D-4EAB-BAAA-3C316A35A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/>
    <p:restoredTop sz="94695"/>
  </p:normalViewPr>
  <p:slideViewPr>
    <p:cSldViewPr snapToGrid="0" snapToObjects="1">
      <p:cViewPr varScale="1">
        <p:scale>
          <a:sx n="156" d="100"/>
          <a:sy n="156" d="100"/>
        </p:scale>
        <p:origin x="10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3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3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7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71400" y="-4624"/>
            <a:ext cx="8220600" cy="4329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464825" y="302125"/>
            <a:ext cx="6521400" cy="19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Budweiser: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“The Beers Dataset”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464825" y="2300140"/>
            <a:ext cx="6521400" cy="112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 DATA ANALYSIS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800" dirty="0">
              <a:solidFill>
                <a:schemeClr val="lt1"/>
              </a:solidFill>
              <a:latin typeface="Lucida Sans Typewriter" panose="020B0509030504030204" pitchFamily="49" charset="77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Lucida Sans Typewriter" panose="020B0509030504030204" pitchFamily="49" charset="77"/>
                <a:ea typeface="Oswald"/>
                <a:cs typeface="Oswald"/>
                <a:sym typeface="Oswald"/>
              </a:rPr>
              <a:t>ADJ Analytics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Arsalan Chandwani, Donald Anderson, &amp; Junhoi Kim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7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00" y="5074950"/>
            <a:ext cx="3087251" cy="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87" t="1275" r="1080" b="1353"/>
          <a:stretch/>
        </p:blipFill>
        <p:spPr>
          <a:xfrm>
            <a:off x="580150" y="2056450"/>
            <a:ext cx="362910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960" y="2027227"/>
            <a:ext cx="3694082" cy="2291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0"/>
          <p:cNvGraphicFramePr/>
          <p:nvPr/>
        </p:nvGraphicFramePr>
        <p:xfrm>
          <a:off x="1414800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0.0351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10"/>
          <p:cNvGraphicFramePr/>
          <p:nvPr/>
        </p:nvGraphicFramePr>
        <p:xfrm>
          <a:off x="5190829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0.6706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Google Shape;189;p10"/>
          <p:cNvGraphicFramePr/>
          <p:nvPr/>
        </p:nvGraphicFramePr>
        <p:xfrm>
          <a:off x="8966847" y="4728377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0.6729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0.4524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794100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Full Dataset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4570124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NAs in ABV or IBU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346147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ABV values &gt; 0.099 and Scale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554875" y="5761100"/>
            <a:ext cx="11122800" cy="3891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ABV and IBU have positive correlation but it shows slight increment of relationship after removing outliers and scaling ABV and IBU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830" y="2026977"/>
            <a:ext cx="3694883" cy="229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Relationship between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10"/>
          <p:cNvGraphicFramePr/>
          <p:nvPr>
            <p:extLst>
              <p:ext uri="{D42A27DB-BD31-4B8C-83A1-F6EECF244321}">
                <p14:modId xmlns:p14="http://schemas.microsoft.com/office/powerpoint/2010/main" val="1473897217"/>
              </p:ext>
            </p:extLst>
          </p:nvPr>
        </p:nvGraphicFramePr>
        <p:xfrm>
          <a:off x="1485900" y="3586801"/>
          <a:ext cx="2469697" cy="113215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81275">
                  <a:extLst>
                    <a:ext uri="{9D8B030D-6E8A-4147-A177-3AD203B41FA5}">
                      <a16:colId xmlns:a16="http://schemas.microsoft.com/office/drawing/2014/main" val="4029172322"/>
                    </a:ext>
                  </a:extLst>
                </a:gridCol>
                <a:gridCol w="84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Prediction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Ale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IPA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Ale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15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IPA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125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1112898" y="3093793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KNN model using K=17</a:t>
            </a:r>
            <a:endParaRPr sz="1200" dirty="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Predicting IPA’s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3E8ED-4A9C-6A7F-2E70-863A5A05A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8" y="2192111"/>
            <a:ext cx="5469705" cy="3375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10594-507A-92F7-ECF3-3782AB5D6455}"/>
              </a:ext>
            </a:extLst>
          </p:cNvPr>
          <p:cNvSpPr txBox="1"/>
          <p:nvPr/>
        </p:nvSpPr>
        <p:spPr>
          <a:xfrm>
            <a:off x="1491509" y="5080584"/>
            <a:ext cx="24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86%</a:t>
            </a:r>
          </a:p>
          <a:p>
            <a:r>
              <a:rPr lang="en-US" dirty="0"/>
              <a:t>Sensitivity: 79%</a:t>
            </a:r>
          </a:p>
          <a:p>
            <a:r>
              <a:rPr lang="en-US" dirty="0"/>
              <a:t>Specificity: 89%</a:t>
            </a:r>
          </a:p>
        </p:txBody>
      </p:sp>
    </p:spTree>
    <p:extLst>
      <p:ext uri="{BB962C8B-B14F-4D97-AF65-F5344CB8AC3E}">
        <p14:creationId xmlns:p14="http://schemas.microsoft.com/office/powerpoint/2010/main" val="38988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409888" y="1873253"/>
            <a:ext cx="7504637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09888" y="1896410"/>
            <a:ext cx="7504637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End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4558"/>
          <a:stretch/>
        </p:blipFill>
        <p:spPr>
          <a:xfrm>
            <a:off x="7914525" y="0"/>
            <a:ext cx="4277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D294D2D3-A0EF-E7D7-001F-A5B08622435C}"/>
              </a:ext>
            </a:extLst>
          </p:cNvPr>
          <p:cNvSpPr/>
          <p:nvPr/>
        </p:nvSpPr>
        <p:spPr>
          <a:xfrm>
            <a:off x="409888" y="3160929"/>
            <a:ext cx="7504637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950" y="1518225"/>
            <a:ext cx="103581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932700" y="781600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916950" y="778150"/>
            <a:ext cx="6810900" cy="7449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658975" y="4104348"/>
            <a:ext cx="4812300" cy="181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58975" y="2228425"/>
            <a:ext cx="4812300" cy="17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878676" y="2228425"/>
            <a:ext cx="4290900" cy="375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ABV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Without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 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IBU</a:t>
            </a:r>
            <a:endParaRPr b="1"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Regardless of missing values, Oregon has beer with the highest IBU</a:t>
            </a:r>
            <a:endParaRPr sz="140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267505435"/>
              </p:ext>
            </p:extLst>
          </p:nvPr>
        </p:nvGraphicFramePr>
        <p:xfrm>
          <a:off x="6202349" y="3033395"/>
          <a:ext cx="3302000" cy="39560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Colorado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522261221"/>
              </p:ext>
            </p:extLst>
          </p:nvPr>
        </p:nvGraphicFramePr>
        <p:xfrm>
          <a:off x="6202349" y="5510662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IBU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Oregon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61775" y="2211150"/>
            <a:ext cx="44067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Discovering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Data Scientists identified 3% of Alcohol By Volum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(ABV) of the beer data points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(62 data points) </a:t>
            </a:r>
            <a:endParaRPr sz="100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also identified 50% of International Bit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terness 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Units (IBU) of the beer data points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(1,000 data points)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no relationship between the missing data in ABV and other attributes or values observed within the given dataset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are 1,000 good quality data points that remain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val="98821661"/>
              </p:ext>
            </p:extLst>
          </p:nvPr>
        </p:nvGraphicFramePr>
        <p:xfrm>
          <a:off x="6202349" y="4019268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California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0" y="876150"/>
            <a:ext cx="6367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59075" y="867875"/>
            <a:ext cx="5708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Other Exploratory Data 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0" y="1347338"/>
            <a:ext cx="4290900" cy="53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21371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400" y="1220930"/>
            <a:ext cx="3076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060E-7E1E-CC25-E0A5-32BFFB39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1958312"/>
            <a:ext cx="10795200" cy="448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70F56-5E34-1A46-FBDC-576FF70D3377}"/>
              </a:ext>
            </a:extLst>
          </p:cNvPr>
          <p:cNvSpPr txBox="1"/>
          <p:nvPr/>
        </p:nvSpPr>
        <p:spPr>
          <a:xfrm>
            <a:off x="3774900" y="1435291"/>
            <a:ext cx="771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Alcohol Content by Volume.</a:t>
            </a:r>
          </a:p>
        </p:txBody>
      </p:sp>
    </p:spTree>
    <p:extLst>
      <p:ext uri="{BB962C8B-B14F-4D97-AF65-F5344CB8AC3E}">
        <p14:creationId xmlns:p14="http://schemas.microsoft.com/office/powerpoint/2010/main" val="327627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88375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500" y="1280100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6" y="1917925"/>
            <a:ext cx="10404522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C4D32-3C42-BFEC-0E61-4A1E9A9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" y="1917800"/>
            <a:ext cx="10404522" cy="4600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BDF9-89AA-E95A-BECB-8F94A9CE31B8}"/>
              </a:ext>
            </a:extLst>
          </p:cNvPr>
          <p:cNvSpPr txBox="1"/>
          <p:nvPr/>
        </p:nvSpPr>
        <p:spPr>
          <a:xfrm>
            <a:off x="3802175" y="1222309"/>
            <a:ext cx="68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International Bitterness Units.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*Note: 1 row containing missing data was removed.</a:t>
            </a:r>
          </a:p>
        </p:txBody>
      </p:sp>
    </p:spTree>
    <p:extLst>
      <p:ext uri="{BB962C8B-B14F-4D97-AF65-F5344CB8AC3E}">
        <p14:creationId xmlns:p14="http://schemas.microsoft.com/office/powerpoint/2010/main" val="53505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5" y="1917925"/>
            <a:ext cx="10740649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6121500"/>
            <a:ext cx="121920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684825" y="1385800"/>
            <a:ext cx="8360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191775" y="1377525"/>
            <a:ext cx="334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300" y="2811125"/>
            <a:ext cx="2273050" cy="3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7150" y="1094130"/>
            <a:ext cx="1470932" cy="9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637157" y="2188405"/>
            <a:ext cx="1470932" cy="94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8"/>
          <p:cNvGraphicFramePr/>
          <p:nvPr/>
        </p:nvGraphicFramePr>
        <p:xfrm>
          <a:off x="622350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CO”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KY”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IN”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NY”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73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182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8"/>
          <p:cNvGraphicFramePr/>
          <p:nvPr/>
        </p:nvGraphicFramePr>
        <p:xfrm>
          <a:off x="4940575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OR”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VA”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OH”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l="8991" t="7951" b="18562"/>
          <a:stretch/>
        </p:blipFill>
        <p:spPr>
          <a:xfrm>
            <a:off x="1367825" y="2320600"/>
            <a:ext cx="67730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7644875" y="2007750"/>
            <a:ext cx="3675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Barlow"/>
                <a:cs typeface="Calibri Light" panose="020F0302020204030204" pitchFamily="34" charset="0"/>
                <a:sym typeface="Barlow"/>
              </a:rPr>
              <a:t>Alcohol by volume of the beer has a mean of 0.06 with a standard deviation of 0.01. The histogram shows that the data is slightly skewed to the right, or more specifically the data is positively skewed.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Barlow"/>
              <a:cs typeface="Calibri Light" panose="020F0302020204030204" pitchFamily="34" charset="0"/>
              <a:sym typeface="Barlow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791250"/>
            <a:ext cx="48036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698500" y="782975"/>
            <a:ext cx="4105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ABV statistics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250" y="2889250"/>
            <a:ext cx="2880162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975" y="2889261"/>
            <a:ext cx="2880150" cy="35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 rot="-5400000">
            <a:off x="955475" y="22392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800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8" name="Google Shape;168;p9"/>
          <p:cNvSpPr txBox="1"/>
          <p:nvPr/>
        </p:nvSpPr>
        <p:spPr>
          <a:xfrm rot="-5400000">
            <a:off x="204475" y="372036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Frequency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-5400000">
            <a:off x="955475" y="2964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600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-5400000">
            <a:off x="955475" y="3720363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400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1" name="Google Shape;171;p9"/>
          <p:cNvSpPr txBox="1"/>
          <p:nvPr/>
        </p:nvSpPr>
        <p:spPr>
          <a:xfrm rot="-5400000">
            <a:off x="955475" y="4476238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200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2" name="Google Shape;172;p9"/>
          <p:cNvSpPr txBox="1"/>
          <p:nvPr/>
        </p:nvSpPr>
        <p:spPr>
          <a:xfrm rot="-5400000">
            <a:off x="1062425" y="5221875"/>
            <a:ext cx="44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427875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007400" y="605931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309729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191583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073438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0.06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4955292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837146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6719000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470</Words>
  <Application>Microsoft Office PowerPoint</Application>
  <PresentationFormat>Widescreen</PresentationFormat>
  <Paragraphs>158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Oswald</vt:lpstr>
      <vt:lpstr>Barlow SemiBold</vt:lpstr>
      <vt:lpstr>Barlow</vt:lpstr>
      <vt:lpstr>Lucida Sans Typewriter</vt:lpstr>
      <vt:lpstr>Calibri</vt:lpstr>
      <vt:lpstr>Barlow Medium</vt:lpstr>
      <vt:lpstr>Calibri Light</vt:lpstr>
      <vt:lpstr>Arial</vt:lpstr>
      <vt:lpstr>Office Theme</vt:lpstr>
      <vt:lpstr>Budweiser: “The Beers Dataset”</vt:lpstr>
      <vt:lpstr>How many Breweries in each State?</vt:lpstr>
      <vt:lpstr>Other Exploratory Data Analysis</vt:lpstr>
      <vt:lpstr>ABV by State</vt:lpstr>
      <vt:lpstr>ABV by State</vt:lpstr>
      <vt:lpstr>IBU by State</vt:lpstr>
      <vt:lpstr>IBU by State</vt:lpstr>
      <vt:lpstr>Max ABV and IBU</vt:lpstr>
      <vt:lpstr>Total ABV statistics</vt:lpstr>
      <vt:lpstr>Relationship between ABV and IBU</vt:lpstr>
      <vt:lpstr>Predicting IPA’s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Budweiser: “The Beers Dataset”</dc:title>
  <dc:creator>Arsalan Chandwani</dc:creator>
  <cp:lastModifiedBy>Arsalan Chandwani</cp:lastModifiedBy>
  <cp:revision>3</cp:revision>
  <dcterms:created xsi:type="dcterms:W3CDTF">2022-06-10T21:39:55Z</dcterms:created>
  <dcterms:modified xsi:type="dcterms:W3CDTF">2022-06-18T23:57:29Z</dcterms:modified>
</cp:coreProperties>
</file>